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61" r:id="rId3"/>
    <p:sldId id="257" r:id="rId4"/>
    <p:sldId id="256" r:id="rId5"/>
    <p:sldId id="259" r:id="rId6"/>
    <p:sldId id="258" r:id="rId7"/>
    <p:sldId id="260" r:id="rId8"/>
    <p:sldId id="262" r:id="rId9"/>
    <p:sldId id="270" r:id="rId10"/>
    <p:sldId id="263" r:id="rId11"/>
    <p:sldId id="267" r:id="rId12"/>
    <p:sldId id="265" r:id="rId13"/>
    <p:sldId id="264" r:id="rId14"/>
    <p:sldId id="269" r:id="rId15"/>
    <p:sldId id="266" r:id="rId16"/>
    <p:sldId id="272" r:id="rId1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34" autoAdjust="0"/>
    <p:restoredTop sz="94660"/>
  </p:normalViewPr>
  <p:slideViewPr>
    <p:cSldViewPr snapToGrid="0">
      <p:cViewPr varScale="1">
        <p:scale>
          <a:sx n="70" d="100"/>
          <a:sy n="70" d="100"/>
        </p:scale>
        <p:origin x="54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EFBAFBE0-E9AE-4713-A04A-E50E03953576}" type="datetimeFigureOut">
              <a:rPr lang="de-DE" smtClean="0"/>
              <a:t>29.03.2018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79BBB99-1444-40F5-8A35-74201E088EDA}" type="slidenum">
              <a:rPr lang="de-DE" smtClean="0"/>
              <a:t>‹Nr.›</a:t>
            </a:fld>
            <a:endParaRPr lang="de-DE"/>
          </a:p>
        </p:txBody>
      </p:sp>
    </p:spTree>
    <p:extLst>
      <p:ext uri="{BB962C8B-B14F-4D97-AF65-F5344CB8AC3E}">
        <p14:creationId xmlns:p14="http://schemas.microsoft.com/office/powerpoint/2010/main" val="33709917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7000" advClick="0" advTm="20000">
        <p15:prstTrans prst="curtains"/>
      </p:transition>
    </mc:Choice>
    <mc:Fallback xmlns="">
      <p:transition spd="slow" advClick="0" advTm="20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EFBAFBE0-E9AE-4713-A04A-E50E03953576}" type="datetimeFigureOut">
              <a:rPr lang="de-DE" smtClean="0"/>
              <a:t>29.03.2018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79BBB99-1444-40F5-8A35-74201E088EDA}" type="slidenum">
              <a:rPr lang="de-DE" smtClean="0"/>
              <a:t>‹Nr.›</a:t>
            </a:fld>
            <a:endParaRPr lang="de-DE"/>
          </a:p>
        </p:txBody>
      </p:sp>
    </p:spTree>
    <p:extLst>
      <p:ext uri="{BB962C8B-B14F-4D97-AF65-F5344CB8AC3E}">
        <p14:creationId xmlns:p14="http://schemas.microsoft.com/office/powerpoint/2010/main" val="42878299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7000" advClick="0" advTm="20000">
        <p15:prstTrans prst="curtains"/>
      </p:transition>
    </mc:Choice>
    <mc:Fallback xmlns="">
      <p:transition spd="slow" advClick="0" advTm="20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EFBAFBE0-E9AE-4713-A04A-E50E03953576}" type="datetimeFigureOut">
              <a:rPr lang="de-DE" smtClean="0"/>
              <a:t>29.03.2018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79BBB99-1444-40F5-8A35-74201E088EDA}" type="slidenum">
              <a:rPr lang="de-DE" smtClean="0"/>
              <a:t>‹Nr.›</a:t>
            </a:fld>
            <a:endParaRPr lang="de-DE"/>
          </a:p>
        </p:txBody>
      </p:sp>
    </p:spTree>
    <p:extLst>
      <p:ext uri="{BB962C8B-B14F-4D97-AF65-F5344CB8AC3E}">
        <p14:creationId xmlns:p14="http://schemas.microsoft.com/office/powerpoint/2010/main" val="2783351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7000" advClick="0" advTm="20000">
        <p15:prstTrans prst="curtains"/>
      </p:transition>
    </mc:Choice>
    <mc:Fallback xmlns="">
      <p:transition spd="slow" advClick="0" advTm="20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EFBAFBE0-E9AE-4713-A04A-E50E03953576}" type="datetimeFigureOut">
              <a:rPr lang="de-DE" smtClean="0"/>
              <a:t>29.03.2018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79BBB99-1444-40F5-8A35-74201E088EDA}" type="slidenum">
              <a:rPr lang="de-DE" smtClean="0"/>
              <a:t>‹Nr.›</a:t>
            </a:fld>
            <a:endParaRPr lang="de-DE"/>
          </a:p>
        </p:txBody>
      </p:sp>
    </p:spTree>
    <p:extLst>
      <p:ext uri="{BB962C8B-B14F-4D97-AF65-F5344CB8AC3E}">
        <p14:creationId xmlns:p14="http://schemas.microsoft.com/office/powerpoint/2010/main" val="33673826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7000" advClick="0" advTm="20000">
        <p15:prstTrans prst="curtains"/>
      </p:transition>
    </mc:Choice>
    <mc:Fallback xmlns="">
      <p:transition spd="slow" advClick="0" advTm="20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EFBAFBE0-E9AE-4713-A04A-E50E03953576}" type="datetimeFigureOut">
              <a:rPr lang="de-DE" smtClean="0"/>
              <a:t>29.03.2018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79BBB99-1444-40F5-8A35-74201E088EDA}" type="slidenum">
              <a:rPr lang="de-DE" smtClean="0"/>
              <a:t>‹Nr.›</a:t>
            </a:fld>
            <a:endParaRPr lang="de-DE"/>
          </a:p>
        </p:txBody>
      </p:sp>
    </p:spTree>
    <p:extLst>
      <p:ext uri="{BB962C8B-B14F-4D97-AF65-F5344CB8AC3E}">
        <p14:creationId xmlns:p14="http://schemas.microsoft.com/office/powerpoint/2010/main" val="2734584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7000" advClick="0" advTm="20000">
        <p15:prstTrans prst="curtains"/>
      </p:transition>
    </mc:Choice>
    <mc:Fallback xmlns="">
      <p:transition spd="slow" advClick="0" advTm="20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EFBAFBE0-E9AE-4713-A04A-E50E03953576}" type="datetimeFigureOut">
              <a:rPr lang="de-DE" smtClean="0"/>
              <a:t>29.03.2018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79BBB99-1444-40F5-8A35-74201E088EDA}" type="slidenum">
              <a:rPr lang="de-DE" smtClean="0"/>
              <a:t>‹Nr.›</a:t>
            </a:fld>
            <a:endParaRPr lang="de-DE"/>
          </a:p>
        </p:txBody>
      </p:sp>
    </p:spTree>
    <p:extLst>
      <p:ext uri="{BB962C8B-B14F-4D97-AF65-F5344CB8AC3E}">
        <p14:creationId xmlns:p14="http://schemas.microsoft.com/office/powerpoint/2010/main" val="26812297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7000" advClick="0" advTm="20000">
        <p15:prstTrans prst="curtains"/>
      </p:transition>
    </mc:Choice>
    <mc:Fallback xmlns="">
      <p:transition spd="slow" advClick="0" advTm="20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EFBAFBE0-E9AE-4713-A04A-E50E03953576}" type="datetimeFigureOut">
              <a:rPr lang="de-DE" smtClean="0"/>
              <a:t>29.03.2018</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079BBB99-1444-40F5-8A35-74201E088EDA}" type="slidenum">
              <a:rPr lang="de-DE" smtClean="0"/>
              <a:t>‹Nr.›</a:t>
            </a:fld>
            <a:endParaRPr lang="de-DE"/>
          </a:p>
        </p:txBody>
      </p:sp>
    </p:spTree>
    <p:extLst>
      <p:ext uri="{BB962C8B-B14F-4D97-AF65-F5344CB8AC3E}">
        <p14:creationId xmlns:p14="http://schemas.microsoft.com/office/powerpoint/2010/main" val="41700055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7000" advClick="0" advTm="20000">
        <p15:prstTrans prst="curtains"/>
      </p:transition>
    </mc:Choice>
    <mc:Fallback xmlns="">
      <p:transition spd="slow" advClick="0" advTm="20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EFBAFBE0-E9AE-4713-A04A-E50E03953576}" type="datetimeFigureOut">
              <a:rPr lang="de-DE" smtClean="0"/>
              <a:t>29.03.2018</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079BBB99-1444-40F5-8A35-74201E088EDA}" type="slidenum">
              <a:rPr lang="de-DE" smtClean="0"/>
              <a:t>‹Nr.›</a:t>
            </a:fld>
            <a:endParaRPr lang="de-DE"/>
          </a:p>
        </p:txBody>
      </p:sp>
    </p:spTree>
    <p:extLst>
      <p:ext uri="{BB962C8B-B14F-4D97-AF65-F5344CB8AC3E}">
        <p14:creationId xmlns:p14="http://schemas.microsoft.com/office/powerpoint/2010/main" val="17702165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7000" advClick="0" advTm="20000">
        <p15:prstTrans prst="curtains"/>
      </p:transition>
    </mc:Choice>
    <mc:Fallback xmlns="">
      <p:transition spd="slow" advClick="0" advTm="20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EFBAFBE0-E9AE-4713-A04A-E50E03953576}" type="datetimeFigureOut">
              <a:rPr lang="de-DE" smtClean="0"/>
              <a:t>29.03.2018</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079BBB99-1444-40F5-8A35-74201E088EDA}" type="slidenum">
              <a:rPr lang="de-DE" smtClean="0"/>
              <a:t>‹Nr.›</a:t>
            </a:fld>
            <a:endParaRPr lang="de-DE"/>
          </a:p>
        </p:txBody>
      </p:sp>
    </p:spTree>
    <p:extLst>
      <p:ext uri="{BB962C8B-B14F-4D97-AF65-F5344CB8AC3E}">
        <p14:creationId xmlns:p14="http://schemas.microsoft.com/office/powerpoint/2010/main" val="25376944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7000" advClick="0" advTm="20000">
        <p15:prstTrans prst="curtains"/>
      </p:transition>
    </mc:Choice>
    <mc:Fallback xmlns="">
      <p:transition spd="slow" advClick="0" advTm="20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umsplatzhalter 4"/>
          <p:cNvSpPr>
            <a:spLocks noGrp="1"/>
          </p:cNvSpPr>
          <p:nvPr>
            <p:ph type="dt" sz="half" idx="10"/>
          </p:nvPr>
        </p:nvSpPr>
        <p:spPr/>
        <p:txBody>
          <a:bodyPr/>
          <a:lstStyle/>
          <a:p>
            <a:fld id="{EFBAFBE0-E9AE-4713-A04A-E50E03953576}" type="datetimeFigureOut">
              <a:rPr lang="de-DE" smtClean="0"/>
              <a:t>29.03.2018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79BBB99-1444-40F5-8A35-74201E088EDA}" type="slidenum">
              <a:rPr lang="de-DE" smtClean="0"/>
              <a:t>‹Nr.›</a:t>
            </a:fld>
            <a:endParaRPr lang="de-DE"/>
          </a:p>
        </p:txBody>
      </p:sp>
    </p:spTree>
    <p:extLst>
      <p:ext uri="{BB962C8B-B14F-4D97-AF65-F5344CB8AC3E}">
        <p14:creationId xmlns:p14="http://schemas.microsoft.com/office/powerpoint/2010/main" val="29963289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7000" advClick="0" advTm="20000">
        <p15:prstTrans prst="curtains"/>
      </p:transition>
    </mc:Choice>
    <mc:Fallback xmlns="">
      <p:transition spd="slow" advClick="0" advTm="20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umsplatzhalter 4"/>
          <p:cNvSpPr>
            <a:spLocks noGrp="1"/>
          </p:cNvSpPr>
          <p:nvPr>
            <p:ph type="dt" sz="half" idx="10"/>
          </p:nvPr>
        </p:nvSpPr>
        <p:spPr/>
        <p:txBody>
          <a:bodyPr/>
          <a:lstStyle/>
          <a:p>
            <a:fld id="{EFBAFBE0-E9AE-4713-A04A-E50E03953576}" type="datetimeFigureOut">
              <a:rPr lang="de-DE" smtClean="0"/>
              <a:t>29.03.2018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79BBB99-1444-40F5-8A35-74201E088EDA}" type="slidenum">
              <a:rPr lang="de-DE" smtClean="0"/>
              <a:t>‹Nr.›</a:t>
            </a:fld>
            <a:endParaRPr lang="de-DE"/>
          </a:p>
        </p:txBody>
      </p:sp>
    </p:spTree>
    <p:extLst>
      <p:ext uri="{BB962C8B-B14F-4D97-AF65-F5344CB8AC3E}">
        <p14:creationId xmlns:p14="http://schemas.microsoft.com/office/powerpoint/2010/main" val="35607109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7000" advClick="0" advTm="20000">
        <p15:prstTrans prst="curtains"/>
      </p:transition>
    </mc:Choice>
    <mc:Fallback xmlns="">
      <p:transition spd="slow" advClick="0" advTm="20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BAFBE0-E9AE-4713-A04A-E50E03953576}" type="datetimeFigureOut">
              <a:rPr lang="de-DE" smtClean="0"/>
              <a:t>29.03.2018</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9BBB99-1444-40F5-8A35-74201E088EDA}" type="slidenum">
              <a:rPr lang="de-DE" smtClean="0"/>
              <a:t>‹Nr.›</a:t>
            </a:fld>
            <a:endParaRPr lang="de-DE"/>
          </a:p>
        </p:txBody>
      </p:sp>
    </p:spTree>
    <p:extLst>
      <p:ext uri="{BB962C8B-B14F-4D97-AF65-F5344CB8AC3E}">
        <p14:creationId xmlns:p14="http://schemas.microsoft.com/office/powerpoint/2010/main" val="3550244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5="http://schemas.microsoft.com/office/powerpoint/2012/main">
    <mc:Choice Requires="p15">
      <p:transition xmlns:p14="http://schemas.microsoft.com/office/powerpoint/2010/main" spd="slow" p14:dur="7000" advClick="0" advTm="20000">
        <p15:prstTrans prst="curtains"/>
      </p:transition>
    </mc:Choice>
    <mc:Fallback xmlns="">
      <p:transition spd="slow" advClick="0" advTm="20000">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4000" dirty="0" smtClean="0"/>
              <a:t>Hans Georg Ruhe</a:t>
            </a:r>
            <a:br>
              <a:rPr lang="de-DE" sz="4000" dirty="0" smtClean="0"/>
            </a:br>
            <a:r>
              <a:rPr lang="de-DE" sz="4000" b="1" dirty="0" smtClean="0"/>
              <a:t>Auf den Spuren des Lebens</a:t>
            </a:r>
            <a:br>
              <a:rPr lang="de-DE" sz="4000" b="1" dirty="0" smtClean="0"/>
            </a:br>
            <a:r>
              <a:rPr lang="de-DE" sz="4000" dirty="0" smtClean="0"/>
              <a:t>Biografiearbeit als Methode und </a:t>
            </a:r>
            <a:r>
              <a:rPr lang="de-DE" sz="4000" dirty="0" smtClean="0"/>
              <a:t>Haltung </a:t>
            </a:r>
            <a:br>
              <a:rPr lang="de-DE" sz="4000" dirty="0" smtClean="0"/>
            </a:br>
            <a:r>
              <a:rPr lang="de-DE" sz="4000" dirty="0" smtClean="0"/>
              <a:t>Zitatensammlung</a:t>
            </a:r>
            <a:endParaRPr lang="de-DE" sz="4000" dirty="0"/>
          </a:p>
        </p:txBody>
      </p:sp>
      <p:sp>
        <p:nvSpPr>
          <p:cNvPr id="3" name="Textplatzhalter 2"/>
          <p:cNvSpPr>
            <a:spLocks noGrp="1"/>
          </p:cNvSpPr>
          <p:nvPr>
            <p:ph type="body" idx="1"/>
          </p:nvPr>
        </p:nvSpPr>
        <p:spPr/>
        <p:txBody>
          <a:bodyPr/>
          <a:lstStyle/>
          <a:p>
            <a:r>
              <a:rPr lang="de-DE" dirty="0" smtClean="0"/>
              <a:t>28. März 2018</a:t>
            </a:r>
          </a:p>
          <a:p>
            <a:r>
              <a:rPr lang="de-DE" dirty="0" smtClean="0"/>
              <a:t>Ev. </a:t>
            </a:r>
            <a:r>
              <a:rPr lang="de-DE" dirty="0" err="1" smtClean="0"/>
              <a:t>GemeindeAkademie</a:t>
            </a:r>
            <a:r>
              <a:rPr lang="de-DE" dirty="0" smtClean="0"/>
              <a:t> Blankenese</a:t>
            </a:r>
            <a:endParaRPr lang="de-DE" dirty="0"/>
          </a:p>
        </p:txBody>
      </p:sp>
    </p:spTree>
    <p:extLst>
      <p:ext uri="{BB962C8B-B14F-4D97-AF65-F5344CB8AC3E}">
        <p14:creationId xmlns:p14="http://schemas.microsoft.com/office/powerpoint/2010/main" val="15104452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7000" advClick="0" advTm="15000">
        <p15:prstTrans prst="curtains"/>
      </p:transition>
    </mc:Choice>
    <mc:Fallback xmlns="">
      <p:transition spd="slow" advClick="0" advTm="15000">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sz="3200" dirty="0" smtClean="0"/>
              <a:t>Es entstand eine Scham, sich gegenseitig Geschichten zu erzählen, nicht, weil sich in den </a:t>
            </a:r>
            <a:r>
              <a:rPr lang="de-DE" sz="3200" dirty="0"/>
              <a:t>M</a:t>
            </a:r>
            <a:r>
              <a:rPr lang="de-DE" sz="3200" dirty="0" smtClean="0"/>
              <a:t>edien eine unschlagbare Konkurrenz entwickelte, sondern auch, weil der Eros des </a:t>
            </a:r>
            <a:r>
              <a:rPr lang="de-DE" sz="3200" dirty="0"/>
              <a:t>G</a:t>
            </a:r>
            <a:r>
              <a:rPr lang="de-DE" sz="3200" dirty="0" smtClean="0"/>
              <a:t>eschichtenerzählens, die vitale Nähe, für uns nicht mehr auszuhalten ist, ganz so, wie unsere Religionen sterben, nicht weil der </a:t>
            </a:r>
            <a:r>
              <a:rPr lang="de-DE" sz="3200" dirty="0"/>
              <a:t>M</a:t>
            </a:r>
            <a:r>
              <a:rPr lang="de-DE" sz="3200" dirty="0" smtClean="0"/>
              <a:t>aterialismus uns Gott „nicht denkbar“ machen würde, sondern weil das gemeinsame Gebet die Grenzen unserer Fähigkeit zur Nähe bereits überschreitet.</a:t>
            </a:r>
            <a:endParaRPr lang="de-DE" sz="3200" dirty="0"/>
          </a:p>
        </p:txBody>
      </p:sp>
      <p:sp>
        <p:nvSpPr>
          <p:cNvPr id="3" name="Textplatzhalter 2"/>
          <p:cNvSpPr>
            <a:spLocks noGrp="1"/>
          </p:cNvSpPr>
          <p:nvPr>
            <p:ph type="body" idx="1"/>
          </p:nvPr>
        </p:nvSpPr>
        <p:spPr/>
        <p:txBody>
          <a:bodyPr/>
          <a:lstStyle/>
          <a:p>
            <a:r>
              <a:rPr lang="de-DE" dirty="0" smtClean="0"/>
              <a:t>Georg und Beate </a:t>
            </a:r>
            <a:r>
              <a:rPr lang="de-DE" dirty="0" err="1" smtClean="0"/>
              <a:t>Seeßlen</a:t>
            </a:r>
            <a:endParaRPr lang="de-DE" dirty="0"/>
          </a:p>
        </p:txBody>
      </p:sp>
    </p:spTree>
    <p:extLst>
      <p:ext uri="{BB962C8B-B14F-4D97-AF65-F5344CB8AC3E}">
        <p14:creationId xmlns:p14="http://schemas.microsoft.com/office/powerpoint/2010/main" val="24198057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7000" advClick="0" advTm="15000">
        <p15:prstTrans prst="curtains"/>
      </p:transition>
    </mc:Choice>
    <mc:Fallback xmlns="">
      <p:transition spd="slow" advClick="0" advTm="15000">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4000" dirty="0"/>
              <a:t>Denke ich an die Toten,</a:t>
            </a:r>
            <a:br>
              <a:rPr lang="de-DE" sz="4000" dirty="0"/>
            </a:br>
            <a:r>
              <a:rPr lang="de-DE" sz="4000" dirty="0"/>
              <a:t>die ungezählten und die mit Namen.</a:t>
            </a:r>
            <a:br>
              <a:rPr lang="de-DE" sz="4000" dirty="0"/>
            </a:br>
            <a:r>
              <a:rPr lang="de-DE" sz="4000" dirty="0"/>
              <a:t>Dann klopft der Alltag an,</a:t>
            </a:r>
            <a:br>
              <a:rPr lang="de-DE" sz="4000" dirty="0"/>
            </a:br>
            <a:r>
              <a:rPr lang="de-DE" sz="4000" dirty="0"/>
              <a:t>und übern Zaun</a:t>
            </a:r>
            <a:br>
              <a:rPr lang="de-DE" sz="4000" dirty="0"/>
            </a:br>
            <a:r>
              <a:rPr lang="de-DE" sz="4000" dirty="0"/>
              <a:t>ruft der Garten: die Kirschen sind reif.</a:t>
            </a:r>
          </a:p>
        </p:txBody>
      </p:sp>
      <p:sp>
        <p:nvSpPr>
          <p:cNvPr id="3" name="Textplatzhalter 2"/>
          <p:cNvSpPr>
            <a:spLocks noGrp="1"/>
          </p:cNvSpPr>
          <p:nvPr>
            <p:ph type="body" idx="1"/>
          </p:nvPr>
        </p:nvSpPr>
        <p:spPr/>
        <p:txBody>
          <a:bodyPr/>
          <a:lstStyle/>
          <a:p>
            <a:r>
              <a:rPr lang="de-DE" dirty="0" smtClean="0"/>
              <a:t>Günter Grass</a:t>
            </a:r>
            <a:endParaRPr lang="de-DE" dirty="0"/>
          </a:p>
        </p:txBody>
      </p:sp>
    </p:spTree>
    <p:extLst>
      <p:ext uri="{BB962C8B-B14F-4D97-AF65-F5344CB8AC3E}">
        <p14:creationId xmlns:p14="http://schemas.microsoft.com/office/powerpoint/2010/main" val="4278881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7000" advClick="0" advTm="15000">
        <p15:prstTrans prst="curtains"/>
      </p:transition>
    </mc:Choice>
    <mc:Fallback xmlns="">
      <p:transition spd="slow" advClick="0" advTm="15000">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4000" dirty="0" smtClean="0"/>
              <a:t>Von dem, was mir fehlt, kann ich nicht leben.</a:t>
            </a:r>
            <a:endParaRPr lang="de-DE" sz="4000" dirty="0"/>
          </a:p>
        </p:txBody>
      </p:sp>
      <p:sp>
        <p:nvSpPr>
          <p:cNvPr id="3" name="Textplatzhalter 2"/>
          <p:cNvSpPr>
            <a:spLocks noGrp="1"/>
          </p:cNvSpPr>
          <p:nvPr>
            <p:ph type="body" idx="1"/>
          </p:nvPr>
        </p:nvSpPr>
        <p:spPr/>
        <p:txBody>
          <a:bodyPr/>
          <a:lstStyle/>
          <a:p>
            <a:r>
              <a:rPr lang="de-DE" dirty="0" smtClean="0"/>
              <a:t>Heinz </a:t>
            </a:r>
            <a:r>
              <a:rPr lang="de-DE" dirty="0" err="1" smtClean="0"/>
              <a:t>Withake</a:t>
            </a:r>
            <a:endParaRPr lang="de-DE" dirty="0"/>
          </a:p>
        </p:txBody>
      </p:sp>
    </p:spTree>
    <p:extLst>
      <p:ext uri="{BB962C8B-B14F-4D97-AF65-F5344CB8AC3E}">
        <p14:creationId xmlns:p14="http://schemas.microsoft.com/office/powerpoint/2010/main" val="40049002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7000" advClick="0" advTm="15000">
        <p15:prstTrans prst="curtains"/>
      </p:transition>
    </mc:Choice>
    <mc:Fallback xmlns="">
      <p:transition spd="slow" advClick="0" advTm="15000">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4000" dirty="0" smtClean="0"/>
              <a:t>Wie viel hätte ich sein können und war es nicht?</a:t>
            </a:r>
            <a:br>
              <a:rPr lang="de-DE" sz="4000" dirty="0" smtClean="0"/>
            </a:br>
            <a:r>
              <a:rPr lang="de-DE" sz="4000" dirty="0" smtClean="0"/>
              <a:t>Wie viel könnte ich noch sein und bin es nicht?</a:t>
            </a:r>
            <a:endParaRPr lang="de-DE" sz="4000" dirty="0"/>
          </a:p>
        </p:txBody>
      </p:sp>
      <p:sp>
        <p:nvSpPr>
          <p:cNvPr id="3" name="Textplatzhalter 2"/>
          <p:cNvSpPr>
            <a:spLocks noGrp="1"/>
          </p:cNvSpPr>
          <p:nvPr>
            <p:ph type="body" idx="1"/>
          </p:nvPr>
        </p:nvSpPr>
        <p:spPr/>
        <p:txBody>
          <a:bodyPr/>
          <a:lstStyle/>
          <a:p>
            <a:r>
              <a:rPr lang="de-DE" dirty="0" smtClean="0"/>
              <a:t>Gioconda Belli</a:t>
            </a:r>
            <a:endParaRPr lang="de-DE" dirty="0"/>
          </a:p>
        </p:txBody>
      </p:sp>
    </p:spTree>
    <p:extLst>
      <p:ext uri="{BB962C8B-B14F-4D97-AF65-F5344CB8AC3E}">
        <p14:creationId xmlns:p14="http://schemas.microsoft.com/office/powerpoint/2010/main" val="18574935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7000" advClick="0" advTm="15000">
        <p15:prstTrans prst="curtains"/>
      </p:transition>
    </mc:Choice>
    <mc:Fallback xmlns="">
      <p:transition spd="slow" advClick="0" advTm="15000">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4000" dirty="0"/>
              <a:t>Jedermann erfindet sich früher oder später eine Geschichte, die er für sein </a:t>
            </a:r>
            <a:r>
              <a:rPr lang="de-DE" sz="4000"/>
              <a:t>Leben </a:t>
            </a:r>
            <a:r>
              <a:rPr lang="de-DE" sz="4000" smtClean="0"/>
              <a:t>hält.</a:t>
            </a:r>
            <a:endParaRPr lang="de-DE" sz="4000" dirty="0"/>
          </a:p>
        </p:txBody>
      </p:sp>
      <p:sp>
        <p:nvSpPr>
          <p:cNvPr id="3" name="Textplatzhalter 2"/>
          <p:cNvSpPr>
            <a:spLocks noGrp="1"/>
          </p:cNvSpPr>
          <p:nvPr>
            <p:ph type="body" idx="1"/>
          </p:nvPr>
        </p:nvSpPr>
        <p:spPr/>
        <p:txBody>
          <a:bodyPr/>
          <a:lstStyle/>
          <a:p>
            <a:r>
              <a:rPr lang="de-DE" dirty="0" smtClean="0"/>
              <a:t>Max Frisch</a:t>
            </a:r>
            <a:endParaRPr lang="de-DE" dirty="0"/>
          </a:p>
        </p:txBody>
      </p:sp>
    </p:spTree>
    <p:extLst>
      <p:ext uri="{BB962C8B-B14F-4D97-AF65-F5344CB8AC3E}">
        <p14:creationId xmlns:p14="http://schemas.microsoft.com/office/powerpoint/2010/main" val="7568699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7000" advClick="0" advTm="15000">
        <p15:prstTrans prst="curtains"/>
      </p:transition>
    </mc:Choice>
    <mc:Fallback xmlns="">
      <p:transition spd="slow" advClick="0" advTm="15000">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sz="3200" dirty="0"/>
              <a:t>Wir dürfen unser</a:t>
            </a:r>
            <a:br>
              <a:rPr lang="de-DE" sz="3200" dirty="0"/>
            </a:br>
            <a:r>
              <a:rPr lang="de-DE" sz="3200" dirty="0"/>
              <a:t>Leben</a:t>
            </a:r>
            <a:br>
              <a:rPr lang="de-DE" sz="3200" dirty="0"/>
            </a:br>
            <a:r>
              <a:rPr lang="de-DE" sz="3200" dirty="0"/>
              <a:t>nicht beschreiben, wie wir es</a:t>
            </a:r>
            <a:br>
              <a:rPr lang="de-DE" sz="3200" dirty="0"/>
            </a:br>
            <a:r>
              <a:rPr lang="de-DE" sz="3200" dirty="0"/>
              <a:t>gelebt haben</a:t>
            </a:r>
            <a:br>
              <a:rPr lang="de-DE" sz="3200" dirty="0"/>
            </a:br>
            <a:r>
              <a:rPr lang="de-DE" sz="3200" dirty="0"/>
              <a:t>sondern müssen es</a:t>
            </a:r>
            <a:br>
              <a:rPr lang="de-DE" sz="3200" dirty="0"/>
            </a:br>
            <a:r>
              <a:rPr lang="de-DE" sz="3200" dirty="0"/>
              <a:t>so leben</a:t>
            </a:r>
            <a:br>
              <a:rPr lang="de-DE" sz="3200" dirty="0"/>
            </a:br>
            <a:r>
              <a:rPr lang="de-DE" sz="3200" dirty="0"/>
              <a:t>wie wir es erzählen werden:</a:t>
            </a:r>
            <a:br>
              <a:rPr lang="de-DE" sz="3200" dirty="0"/>
            </a:br>
            <a:r>
              <a:rPr lang="de-DE" sz="3200" dirty="0"/>
              <a:t>Mitleid</a:t>
            </a:r>
            <a:br>
              <a:rPr lang="de-DE" sz="3200" dirty="0"/>
            </a:br>
            <a:r>
              <a:rPr lang="de-DE" sz="3200" dirty="0"/>
              <a:t>Trauer und Empörung.</a:t>
            </a:r>
          </a:p>
        </p:txBody>
      </p:sp>
      <p:sp>
        <p:nvSpPr>
          <p:cNvPr id="3" name="Textplatzhalter 2"/>
          <p:cNvSpPr>
            <a:spLocks noGrp="1"/>
          </p:cNvSpPr>
          <p:nvPr>
            <p:ph type="body" idx="1"/>
          </p:nvPr>
        </p:nvSpPr>
        <p:spPr/>
        <p:txBody>
          <a:bodyPr/>
          <a:lstStyle/>
          <a:p>
            <a:r>
              <a:rPr lang="de-DE" dirty="0" smtClean="0"/>
              <a:t>Guntram Vesper</a:t>
            </a:r>
            <a:endParaRPr lang="de-DE" dirty="0"/>
          </a:p>
        </p:txBody>
      </p:sp>
    </p:spTree>
    <p:extLst>
      <p:ext uri="{BB962C8B-B14F-4D97-AF65-F5344CB8AC3E}">
        <p14:creationId xmlns:p14="http://schemas.microsoft.com/office/powerpoint/2010/main" val="8960921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7000" advClick="0" advTm="15000">
        <p15:prstTrans prst="curtains"/>
      </p:transition>
    </mc:Choice>
    <mc:Fallback xmlns="">
      <p:transition spd="slow" advClick="0" advTm="15000">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1850" y="1572578"/>
            <a:ext cx="10515600" cy="2852737"/>
          </a:xfrm>
        </p:spPr>
        <p:txBody>
          <a:bodyPr>
            <a:normAutofit/>
          </a:bodyPr>
          <a:lstStyle/>
          <a:p>
            <a:r>
              <a:rPr lang="de-DE" sz="2000" dirty="0" smtClean="0"/>
              <a:t/>
            </a:r>
            <a:br>
              <a:rPr lang="de-DE" sz="2000" dirty="0" smtClean="0"/>
            </a:br>
            <a:r>
              <a:rPr lang="de-DE" sz="2000" b="1" dirty="0" smtClean="0"/>
              <a:t>Abschied – ein Lesebuch </a:t>
            </a:r>
            <a:r>
              <a:rPr lang="de-DE" sz="2000" dirty="0" smtClean="0"/>
              <a:t>| München 1986 | </a:t>
            </a:r>
            <a:r>
              <a:rPr lang="de-DE" sz="2000" dirty="0" err="1" smtClean="0"/>
              <a:t>Kösel</a:t>
            </a:r>
            <a:r>
              <a:rPr lang="de-DE" sz="2000" dirty="0"/>
              <a:t/>
            </a:r>
            <a:br>
              <a:rPr lang="de-DE" sz="2000" dirty="0"/>
            </a:br>
            <a:r>
              <a:rPr lang="de-DE" sz="2000" b="1" dirty="0" smtClean="0"/>
              <a:t>Wo hab</a:t>
            </a:r>
            <a:r>
              <a:rPr lang="de-DE" sz="2000" b="1" dirty="0"/>
              <a:t>´</a:t>
            </a:r>
            <a:r>
              <a:rPr lang="de-DE" sz="2000" b="1" dirty="0" smtClean="0"/>
              <a:t> ich bloß…Vergessen und Erinnern im Alter </a:t>
            </a:r>
            <a:r>
              <a:rPr lang="de-DE" sz="2000" dirty="0" smtClean="0"/>
              <a:t>| Kevelaer 1995 | </a:t>
            </a:r>
            <a:r>
              <a:rPr lang="de-DE" sz="2000" dirty="0" err="1" smtClean="0"/>
              <a:t>Butzon</a:t>
            </a:r>
            <a:r>
              <a:rPr lang="de-DE" sz="2000" dirty="0" smtClean="0"/>
              <a:t> und </a:t>
            </a:r>
            <a:r>
              <a:rPr lang="de-DE" sz="2000" dirty="0" err="1"/>
              <a:t>B</a:t>
            </a:r>
            <a:r>
              <a:rPr lang="de-DE" sz="2000" dirty="0" err="1" smtClean="0"/>
              <a:t>ercker</a:t>
            </a:r>
            <a:r>
              <a:rPr lang="de-DE" sz="2000" dirty="0" smtClean="0"/>
              <a:t/>
            </a:r>
            <a:br>
              <a:rPr lang="de-DE" sz="2000" dirty="0" smtClean="0"/>
            </a:br>
            <a:r>
              <a:rPr lang="de-DE" sz="2000" b="1" dirty="0" smtClean="0"/>
              <a:t>Methoden der Biografiearbeit </a:t>
            </a:r>
            <a:r>
              <a:rPr lang="de-DE" sz="2000" dirty="0" smtClean="0"/>
              <a:t>| Weinheim und | Basel 2012 | 5. überarbeitete Auflage | Beltz</a:t>
            </a:r>
            <a:br>
              <a:rPr lang="de-DE" sz="2000" dirty="0" smtClean="0"/>
            </a:br>
            <a:r>
              <a:rPr lang="de-DE" sz="2000" b="1" dirty="0" smtClean="0"/>
              <a:t>Lebensgeschichten</a:t>
            </a:r>
            <a:r>
              <a:rPr lang="de-DE" sz="2000" dirty="0" smtClean="0"/>
              <a:t> | Talk-Box Vol. 7 | Neukirchen 2013 | Neukirchen</a:t>
            </a:r>
            <a:br>
              <a:rPr lang="de-DE" sz="2000" dirty="0" smtClean="0"/>
            </a:br>
            <a:r>
              <a:rPr lang="de-DE" sz="2000" b="1" dirty="0" smtClean="0"/>
              <a:t>Praxishandbuch Biografiearbeit </a:t>
            </a:r>
            <a:r>
              <a:rPr lang="de-DE" sz="2000" dirty="0" smtClean="0"/>
              <a:t>– Methoden, Themen und Felder | Weinheim und Basel 2014 | Beltz</a:t>
            </a:r>
            <a:br>
              <a:rPr lang="de-DE" sz="2000" dirty="0" smtClean="0"/>
            </a:br>
            <a:r>
              <a:rPr lang="de-DE" sz="2000" b="1" dirty="0" smtClean="0"/>
              <a:t>75 Bildkarten Biografiearbeit </a:t>
            </a:r>
            <a:r>
              <a:rPr lang="de-DE" sz="2000" dirty="0" smtClean="0"/>
              <a:t>| Weinheim und Basel 2016 | Beltz</a:t>
            </a:r>
            <a:br>
              <a:rPr lang="de-DE" sz="2000" dirty="0" smtClean="0"/>
            </a:br>
            <a:r>
              <a:rPr lang="de-DE" sz="2000" b="1" dirty="0" smtClean="0"/>
              <a:t>In Vorbereitung: </a:t>
            </a:r>
            <a:r>
              <a:rPr lang="de-DE" sz="2000" b="1" dirty="0" err="1" smtClean="0"/>
              <a:t>Biografica</a:t>
            </a:r>
            <a:r>
              <a:rPr lang="de-DE" sz="2000" b="1" dirty="0" smtClean="0"/>
              <a:t> </a:t>
            </a:r>
            <a:r>
              <a:rPr lang="de-DE" sz="2000" dirty="0" smtClean="0"/>
              <a:t>– Lebensgeschichten im Spiel (Arbeitstitel) | voraussichtlich 2020</a:t>
            </a:r>
            <a:endParaRPr lang="de-DE" sz="2000" dirty="0"/>
          </a:p>
        </p:txBody>
      </p:sp>
      <p:sp>
        <p:nvSpPr>
          <p:cNvPr id="3" name="Textplatzhalter 2"/>
          <p:cNvSpPr>
            <a:spLocks noGrp="1"/>
          </p:cNvSpPr>
          <p:nvPr>
            <p:ph type="body" idx="1"/>
          </p:nvPr>
        </p:nvSpPr>
        <p:spPr/>
        <p:txBody>
          <a:bodyPr/>
          <a:lstStyle/>
          <a:p>
            <a:r>
              <a:rPr lang="de-DE" dirty="0" smtClean="0"/>
              <a:t>Buchveröffentlichungen </a:t>
            </a:r>
            <a:r>
              <a:rPr lang="de-DE" dirty="0" err="1" smtClean="0"/>
              <a:t>H.G.Ruhe</a:t>
            </a:r>
            <a:r>
              <a:rPr lang="de-DE" smtClean="0"/>
              <a:t> zum </a:t>
            </a:r>
            <a:r>
              <a:rPr lang="de-DE" dirty="0" smtClean="0"/>
              <a:t>Thema</a:t>
            </a:r>
            <a:endParaRPr lang="de-DE" dirty="0"/>
          </a:p>
        </p:txBody>
      </p:sp>
    </p:spTree>
    <p:extLst>
      <p:ext uri="{BB962C8B-B14F-4D97-AF65-F5344CB8AC3E}">
        <p14:creationId xmlns:p14="http://schemas.microsoft.com/office/powerpoint/2010/main" val="38469462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7000" advClick="0" advTm="30000">
        <p15:prstTrans prst="curtains"/>
      </p:transition>
    </mc:Choice>
    <mc:Fallback xmlns="">
      <p:transition spd="slow" advClick="0" advTm="3000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4000" dirty="0" smtClean="0"/>
              <a:t>Die Monate haben es eilig. Die Jahre haben es noch eiliger. Und die Jahrzehnte haben es am eiligsten. Nur die Erinnerungen haben Geduld mit uns.</a:t>
            </a:r>
            <a:endParaRPr lang="de-DE" sz="4000" dirty="0"/>
          </a:p>
        </p:txBody>
      </p:sp>
      <p:sp>
        <p:nvSpPr>
          <p:cNvPr id="3" name="Textplatzhalter 2"/>
          <p:cNvSpPr>
            <a:spLocks noGrp="1"/>
          </p:cNvSpPr>
          <p:nvPr>
            <p:ph type="body" idx="1"/>
          </p:nvPr>
        </p:nvSpPr>
        <p:spPr/>
        <p:txBody>
          <a:bodyPr/>
          <a:lstStyle/>
          <a:p>
            <a:r>
              <a:rPr lang="de-DE" dirty="0" smtClean="0"/>
              <a:t>Erich Kästner</a:t>
            </a:r>
            <a:endParaRPr lang="de-DE" dirty="0"/>
          </a:p>
        </p:txBody>
      </p:sp>
    </p:spTree>
    <p:extLst>
      <p:ext uri="{BB962C8B-B14F-4D97-AF65-F5344CB8AC3E}">
        <p14:creationId xmlns:p14="http://schemas.microsoft.com/office/powerpoint/2010/main" val="22335795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7000" advClick="0" advTm="15000">
        <p15:prstTrans prst="curtains"/>
      </p:transition>
    </mc:Choice>
    <mc:Fallback xmlns="">
      <p:transition spd="slow" advClick="0" advTm="1500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Autofit/>
          </a:bodyPr>
          <a:lstStyle/>
          <a:p>
            <a:pPr algn="l"/>
            <a:r>
              <a:rPr lang="de-DE" sz="4000" b="1" dirty="0" smtClean="0">
                <a:latin typeface="+mn-lt"/>
              </a:rPr>
              <a:t/>
            </a:r>
            <a:br>
              <a:rPr lang="de-DE" sz="4000" b="1" dirty="0" smtClean="0">
                <a:latin typeface="+mn-lt"/>
              </a:rPr>
            </a:br>
            <a:r>
              <a:rPr lang="de-DE" sz="4000" b="1" dirty="0">
                <a:latin typeface="+mn-lt"/>
              </a:rPr>
              <a:t/>
            </a:r>
            <a:br>
              <a:rPr lang="de-DE" sz="4000" b="1" dirty="0">
                <a:latin typeface="+mn-lt"/>
              </a:rPr>
            </a:br>
            <a:r>
              <a:rPr lang="de-DE" sz="4000" dirty="0" smtClean="0"/>
              <a:t>Der Mensch ist ein Geheimnis.</a:t>
            </a:r>
            <a:br>
              <a:rPr lang="de-DE" sz="4000" dirty="0" smtClean="0"/>
            </a:br>
            <a:r>
              <a:rPr lang="de-DE" sz="4000" dirty="0" smtClean="0"/>
              <a:t>Man muss sich enträtseln,</a:t>
            </a:r>
            <a:br>
              <a:rPr lang="de-DE" sz="4000" dirty="0" smtClean="0"/>
            </a:br>
            <a:r>
              <a:rPr lang="de-DE" sz="4000" dirty="0" smtClean="0"/>
              <a:t>und wenn Du ein ganzes Leben</a:t>
            </a:r>
            <a:br>
              <a:rPr lang="de-DE" sz="4000" dirty="0" smtClean="0"/>
            </a:br>
            <a:r>
              <a:rPr lang="de-DE" sz="4000" dirty="0" smtClean="0"/>
              <a:t>lang enträtseln wirst,</a:t>
            </a:r>
            <a:br>
              <a:rPr lang="de-DE" sz="4000" dirty="0" smtClean="0"/>
            </a:br>
            <a:r>
              <a:rPr lang="de-DE" sz="4000" dirty="0" smtClean="0"/>
              <a:t>so sage nicht,</a:t>
            </a:r>
            <a:br>
              <a:rPr lang="de-DE" sz="4000" dirty="0" smtClean="0"/>
            </a:br>
            <a:r>
              <a:rPr lang="de-DE" sz="4000" dirty="0" smtClean="0"/>
              <a:t>Du hättest die Zeit verloren.</a:t>
            </a:r>
            <a:endParaRPr lang="de-DE" sz="4000" dirty="0"/>
          </a:p>
        </p:txBody>
      </p:sp>
      <p:sp>
        <p:nvSpPr>
          <p:cNvPr id="5" name="Untertitel 4"/>
          <p:cNvSpPr>
            <a:spLocks noGrp="1"/>
          </p:cNvSpPr>
          <p:nvPr>
            <p:ph type="body" idx="1"/>
          </p:nvPr>
        </p:nvSpPr>
        <p:spPr/>
        <p:txBody>
          <a:bodyPr/>
          <a:lstStyle/>
          <a:p>
            <a:pPr algn="l"/>
            <a:r>
              <a:rPr lang="de-DE" dirty="0" smtClean="0"/>
              <a:t>Fjodor M. Dostojewski</a:t>
            </a:r>
            <a:endParaRPr lang="de-DE" dirty="0"/>
          </a:p>
        </p:txBody>
      </p:sp>
    </p:spTree>
    <p:extLst>
      <p:ext uri="{BB962C8B-B14F-4D97-AF65-F5344CB8AC3E}">
        <p14:creationId xmlns:p14="http://schemas.microsoft.com/office/powerpoint/2010/main" val="14552732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7000" advClick="0" advTm="15000">
        <p15:prstTrans prst="curtains"/>
      </p:transition>
    </mc:Choice>
    <mc:Fallback xmlns="">
      <p:transition spd="slow" advClick="0" advTm="1500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rmAutofit/>
          </a:bodyPr>
          <a:lstStyle/>
          <a:p>
            <a:pPr algn="l"/>
            <a:r>
              <a:rPr lang="de-DE" sz="4000" dirty="0" smtClean="0"/>
              <a:t>Der ich bin ,</a:t>
            </a:r>
            <a:br>
              <a:rPr lang="de-DE" sz="4000" dirty="0" smtClean="0"/>
            </a:br>
            <a:r>
              <a:rPr lang="de-DE" sz="4000" dirty="0" smtClean="0"/>
              <a:t>grüßt traurig den,</a:t>
            </a:r>
            <a:br>
              <a:rPr lang="de-DE" sz="4000" dirty="0" smtClean="0"/>
            </a:br>
            <a:r>
              <a:rPr lang="de-DE" sz="4000" dirty="0" smtClean="0"/>
              <a:t>der ich sein könnte.</a:t>
            </a:r>
            <a:endParaRPr lang="de-DE" sz="4000" dirty="0"/>
          </a:p>
        </p:txBody>
      </p:sp>
      <p:sp>
        <p:nvSpPr>
          <p:cNvPr id="5" name="Untertitel 4"/>
          <p:cNvSpPr>
            <a:spLocks noGrp="1"/>
          </p:cNvSpPr>
          <p:nvPr>
            <p:ph type="body" idx="1"/>
          </p:nvPr>
        </p:nvSpPr>
        <p:spPr/>
        <p:txBody>
          <a:bodyPr/>
          <a:lstStyle/>
          <a:p>
            <a:pPr algn="l"/>
            <a:r>
              <a:rPr lang="de-DE" dirty="0" smtClean="0"/>
              <a:t>Johann Friedrich Hebbel</a:t>
            </a:r>
            <a:endParaRPr lang="de-DE" dirty="0"/>
          </a:p>
        </p:txBody>
      </p:sp>
    </p:spTree>
    <p:extLst>
      <p:ext uri="{BB962C8B-B14F-4D97-AF65-F5344CB8AC3E}">
        <p14:creationId xmlns:p14="http://schemas.microsoft.com/office/powerpoint/2010/main" val="42605231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7000" advClick="0" advTm="15000">
        <p15:prstTrans prst="curtains"/>
      </p:transition>
    </mc:Choice>
    <mc:Fallback xmlns="">
      <p:transition spd="slow" advClick="0" advTm="15000">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4000" dirty="0" smtClean="0"/>
              <a:t>Die Menschen ringen um ein eigenes Leben in einer Welt, die sich immer mehr und offensichtlicher ihrem Zugriff entzieht, ja die unentrinnbar global vernetzt ist.</a:t>
            </a:r>
            <a:endParaRPr lang="de-DE" sz="4000" dirty="0"/>
          </a:p>
        </p:txBody>
      </p:sp>
      <p:sp>
        <p:nvSpPr>
          <p:cNvPr id="3" name="Textplatzhalter 2"/>
          <p:cNvSpPr>
            <a:spLocks noGrp="1"/>
          </p:cNvSpPr>
          <p:nvPr>
            <p:ph type="body" idx="1"/>
          </p:nvPr>
        </p:nvSpPr>
        <p:spPr/>
        <p:txBody>
          <a:bodyPr/>
          <a:lstStyle/>
          <a:p>
            <a:r>
              <a:rPr lang="de-DE" dirty="0" smtClean="0"/>
              <a:t>Ulrich Beck</a:t>
            </a:r>
            <a:endParaRPr lang="de-DE" dirty="0"/>
          </a:p>
        </p:txBody>
      </p:sp>
    </p:spTree>
    <p:extLst>
      <p:ext uri="{BB962C8B-B14F-4D97-AF65-F5344CB8AC3E}">
        <p14:creationId xmlns:p14="http://schemas.microsoft.com/office/powerpoint/2010/main" val="42923696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7000" advClick="0" advTm="15000">
        <p15:prstTrans prst="curtains"/>
      </p:transition>
    </mc:Choice>
    <mc:Fallback xmlns="">
      <p:transition spd="slow" advClick="0" advTm="15000">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rmAutofit/>
          </a:bodyPr>
          <a:lstStyle/>
          <a:p>
            <a:r>
              <a:rPr lang="de-DE" sz="4000" dirty="0" smtClean="0"/>
              <a:t>Die einzige Zeit, die es wirklich gibt, ist die Vergangenheit. Die Gegenwart erleben wir wie ein Blitzlicht, und die Zukunft ist nicht greifbar.</a:t>
            </a:r>
            <a:endParaRPr lang="de-DE" sz="4000" dirty="0"/>
          </a:p>
        </p:txBody>
      </p:sp>
      <p:sp>
        <p:nvSpPr>
          <p:cNvPr id="5" name="Textplatzhalter 4"/>
          <p:cNvSpPr>
            <a:spLocks noGrp="1"/>
          </p:cNvSpPr>
          <p:nvPr>
            <p:ph type="body" idx="1"/>
          </p:nvPr>
        </p:nvSpPr>
        <p:spPr/>
        <p:txBody>
          <a:bodyPr/>
          <a:lstStyle/>
          <a:p>
            <a:r>
              <a:rPr lang="de-DE" dirty="0" smtClean="0"/>
              <a:t>Walter Kempowski</a:t>
            </a:r>
            <a:endParaRPr lang="de-DE" dirty="0"/>
          </a:p>
        </p:txBody>
      </p:sp>
    </p:spTree>
    <p:extLst>
      <p:ext uri="{BB962C8B-B14F-4D97-AF65-F5344CB8AC3E}">
        <p14:creationId xmlns:p14="http://schemas.microsoft.com/office/powerpoint/2010/main" val="31525492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7000" advClick="0" advTm="15000">
        <p15:prstTrans prst="curtains"/>
      </p:transition>
    </mc:Choice>
    <mc:Fallback xmlns="">
      <p:transition spd="slow" advClick="0" advTm="15000">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4000" dirty="0" smtClean="0"/>
              <a:t>Erinnern, das ist vielleicht die qualvollste Art des Vergessens und vielleicht die freundlichste Art der Linderung dieser Qual.</a:t>
            </a:r>
            <a:endParaRPr lang="de-DE" sz="4000" dirty="0"/>
          </a:p>
        </p:txBody>
      </p:sp>
      <p:sp>
        <p:nvSpPr>
          <p:cNvPr id="3" name="Textplatzhalter 2"/>
          <p:cNvSpPr>
            <a:spLocks noGrp="1"/>
          </p:cNvSpPr>
          <p:nvPr>
            <p:ph type="body" idx="1"/>
          </p:nvPr>
        </p:nvSpPr>
        <p:spPr/>
        <p:txBody>
          <a:bodyPr/>
          <a:lstStyle/>
          <a:p>
            <a:r>
              <a:rPr lang="de-DE" dirty="0" smtClean="0"/>
              <a:t>Erich Fried</a:t>
            </a:r>
            <a:endParaRPr lang="de-DE" dirty="0"/>
          </a:p>
        </p:txBody>
      </p:sp>
    </p:spTree>
    <p:extLst>
      <p:ext uri="{BB962C8B-B14F-4D97-AF65-F5344CB8AC3E}">
        <p14:creationId xmlns:p14="http://schemas.microsoft.com/office/powerpoint/2010/main" val="11380905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7000" advClick="0" advTm="15000">
        <p15:prstTrans prst="curtains"/>
      </p:transition>
    </mc:Choice>
    <mc:Fallback xmlns="">
      <p:transition spd="slow" advClick="0" advTm="15000">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4000" dirty="0" smtClean="0"/>
              <a:t>Marita, bitte find` mich. Ich bin doch schon fast dreißig.</a:t>
            </a:r>
            <a:endParaRPr lang="de-DE" sz="4000" dirty="0"/>
          </a:p>
        </p:txBody>
      </p:sp>
      <p:sp>
        <p:nvSpPr>
          <p:cNvPr id="3" name="Textplatzhalter 2"/>
          <p:cNvSpPr>
            <a:spLocks noGrp="1"/>
          </p:cNvSpPr>
          <p:nvPr>
            <p:ph type="body" idx="1"/>
          </p:nvPr>
        </p:nvSpPr>
        <p:spPr/>
        <p:txBody>
          <a:bodyPr/>
          <a:lstStyle/>
          <a:p>
            <a:r>
              <a:rPr lang="de-DE" dirty="0" smtClean="0"/>
              <a:t>Leonard Cohen</a:t>
            </a:r>
            <a:endParaRPr lang="de-DE" dirty="0"/>
          </a:p>
        </p:txBody>
      </p:sp>
    </p:spTree>
    <p:extLst>
      <p:ext uri="{BB962C8B-B14F-4D97-AF65-F5344CB8AC3E}">
        <p14:creationId xmlns:p14="http://schemas.microsoft.com/office/powerpoint/2010/main" val="13931157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7000" advClick="0" advTm="15000">
        <p15:prstTrans prst="curtains"/>
      </p:transition>
    </mc:Choice>
    <mc:Fallback xmlns="">
      <p:transition spd="slow" advClick="0" advTm="15000">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4000" dirty="0" smtClean="0"/>
              <a:t>Das </a:t>
            </a:r>
            <a:r>
              <a:rPr lang="de-DE" sz="4000" dirty="0" err="1" smtClean="0"/>
              <a:t>Vergessenwollen</a:t>
            </a:r>
            <a:r>
              <a:rPr lang="de-DE" sz="4000" dirty="0" smtClean="0"/>
              <a:t> verlängert das Exil und das Geheimnis der Erlösung heißt Erinnerung.</a:t>
            </a:r>
            <a:endParaRPr lang="de-DE" sz="4000" dirty="0"/>
          </a:p>
        </p:txBody>
      </p:sp>
      <p:sp>
        <p:nvSpPr>
          <p:cNvPr id="3" name="Textplatzhalter 2"/>
          <p:cNvSpPr>
            <a:spLocks noGrp="1"/>
          </p:cNvSpPr>
          <p:nvPr>
            <p:ph type="body" idx="1"/>
          </p:nvPr>
        </p:nvSpPr>
        <p:spPr/>
        <p:txBody>
          <a:bodyPr/>
          <a:lstStyle/>
          <a:p>
            <a:r>
              <a:rPr lang="de-DE" dirty="0" smtClean="0"/>
              <a:t>Israel </a:t>
            </a:r>
            <a:r>
              <a:rPr lang="de-DE" dirty="0" err="1" smtClean="0"/>
              <a:t>ben</a:t>
            </a:r>
            <a:r>
              <a:rPr lang="de-DE" dirty="0" smtClean="0"/>
              <a:t> Elieser (Baal </a:t>
            </a:r>
            <a:r>
              <a:rPr lang="de-DE" dirty="0" err="1" smtClean="0"/>
              <a:t>Schem</a:t>
            </a:r>
            <a:r>
              <a:rPr lang="de-DE" dirty="0" smtClean="0"/>
              <a:t> </a:t>
            </a:r>
            <a:r>
              <a:rPr lang="de-DE" dirty="0" err="1" smtClean="0"/>
              <a:t>Tow</a:t>
            </a:r>
            <a:r>
              <a:rPr lang="de-DE" dirty="0" smtClean="0"/>
              <a:t>)</a:t>
            </a:r>
            <a:endParaRPr lang="de-DE" dirty="0"/>
          </a:p>
        </p:txBody>
      </p:sp>
    </p:spTree>
    <p:extLst>
      <p:ext uri="{BB962C8B-B14F-4D97-AF65-F5344CB8AC3E}">
        <p14:creationId xmlns:p14="http://schemas.microsoft.com/office/powerpoint/2010/main" val="26988027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7000" advClick="0" advTm="15000">
        <p15:prstTrans prst="curtains"/>
      </p:transition>
    </mc:Choice>
    <mc:Fallback xmlns="">
      <p:transition spd="slow" advClick="0" advTm="15000">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316</Words>
  <Application>Microsoft Office PowerPoint</Application>
  <PresentationFormat>Breitbild</PresentationFormat>
  <Paragraphs>33</Paragraphs>
  <Slides>16</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16</vt:i4>
      </vt:variant>
    </vt:vector>
  </HeadingPairs>
  <TitlesOfParts>
    <vt:vector size="20" baseType="lpstr">
      <vt:lpstr>Arial</vt:lpstr>
      <vt:lpstr>Calibri</vt:lpstr>
      <vt:lpstr>Calibri Light</vt:lpstr>
      <vt:lpstr>Office Theme</vt:lpstr>
      <vt:lpstr>Hans Georg Ruhe Auf den Spuren des Lebens Biografiearbeit als Methode und Haltung  Zitatensammlung</vt:lpstr>
      <vt:lpstr>Die Monate haben es eilig. Die Jahre haben es noch eiliger. Und die Jahrzehnte haben es am eiligsten. Nur die Erinnerungen haben Geduld mit uns.</vt:lpstr>
      <vt:lpstr>  Der Mensch ist ein Geheimnis. Man muss sich enträtseln, und wenn Du ein ganzes Leben lang enträtseln wirst, so sage nicht, Du hättest die Zeit verloren.</vt:lpstr>
      <vt:lpstr>Der ich bin , grüßt traurig den, der ich sein könnte.</vt:lpstr>
      <vt:lpstr>Die Menschen ringen um ein eigenes Leben in einer Welt, die sich immer mehr und offensichtlicher ihrem Zugriff entzieht, ja die unentrinnbar global vernetzt ist.</vt:lpstr>
      <vt:lpstr>Die einzige Zeit, die es wirklich gibt, ist die Vergangenheit. Die Gegenwart erleben wir wie ein Blitzlicht, und die Zukunft ist nicht greifbar.</vt:lpstr>
      <vt:lpstr>Erinnern, das ist vielleicht die qualvollste Art des Vergessens und vielleicht die freundlichste Art der Linderung dieser Qual.</vt:lpstr>
      <vt:lpstr>Marita, bitte find` mich. Ich bin doch schon fast dreißig.</vt:lpstr>
      <vt:lpstr>Das Vergessenwollen verlängert das Exil und das Geheimnis der Erlösung heißt Erinnerung.</vt:lpstr>
      <vt:lpstr>Es entstand eine Scham, sich gegenseitig Geschichten zu erzählen, nicht, weil sich in den Medien eine unschlagbare Konkurrenz entwickelte, sondern auch, weil der Eros des Geschichtenerzählens, die vitale Nähe, für uns nicht mehr auszuhalten ist, ganz so, wie unsere Religionen sterben, nicht weil der Materialismus uns Gott „nicht denkbar“ machen würde, sondern weil das gemeinsame Gebet die Grenzen unserer Fähigkeit zur Nähe bereits überschreitet.</vt:lpstr>
      <vt:lpstr>Denke ich an die Toten, die ungezählten und die mit Namen. Dann klopft der Alltag an, und übern Zaun ruft der Garten: die Kirschen sind reif.</vt:lpstr>
      <vt:lpstr>Von dem, was mir fehlt, kann ich nicht leben.</vt:lpstr>
      <vt:lpstr>Wie viel hätte ich sein können und war es nicht? Wie viel könnte ich noch sein und bin es nicht?</vt:lpstr>
      <vt:lpstr>Jedermann erfindet sich früher oder später eine Geschichte, die er für sein Leben hält.</vt:lpstr>
      <vt:lpstr>Wir dürfen unser Leben nicht beschreiben, wie wir es gelebt haben sondern müssen es so leben wie wir es erzählen werden: Mitleid Trauer und Empörung.</vt:lpstr>
      <vt:lpstr> Abschied – ein Lesebuch | München 1986 | Kösel Wo hab´ ich bloß…Vergessen und Erinnern im Alter | Kevelaer 1995 | Butzon und Bercker Methoden der Biografiearbeit | Weinheim und | Basel 2012 | 5. überarbeitete Auflage | Beltz Lebensgeschichten | Talk-Box Vol. 7 | Neukirchen 2013 | Neukirchen Praxishandbuch Biografiearbeit – Methoden, Themen und Felder | Weinheim und Basel 2014 | Beltz 75 Bildkarten Biografiearbeit | Weinheim und Basel 2016 | Beltz In Vorbereitung: Biografica – Lebensgeschichten im Spiel (Arbeitstitel) | voraussichtlich 2020</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 ich bin , Grüßt traurig den, Der ich sein könnte.</dc:title>
  <dc:creator>Hans Georg Ruhe</dc:creator>
  <cp:lastModifiedBy>Hans Georg Ruhe</cp:lastModifiedBy>
  <cp:revision>35</cp:revision>
  <dcterms:created xsi:type="dcterms:W3CDTF">2018-01-23T14:43:26Z</dcterms:created>
  <dcterms:modified xsi:type="dcterms:W3CDTF">2018-03-29T06:36:35Z</dcterms:modified>
</cp:coreProperties>
</file>